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2"/>
  </p:notesMasterIdLst>
  <p:sldIdLst>
    <p:sldId id="256" r:id="rId2"/>
    <p:sldId id="303" r:id="rId3"/>
    <p:sldId id="304" r:id="rId4"/>
    <p:sldId id="305" r:id="rId5"/>
    <p:sldId id="306" r:id="rId6"/>
    <p:sldId id="320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02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72" d="100"/>
          <a:sy n="72" d="100"/>
        </p:scale>
        <p:origin x="-50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4/11/2014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08793D-DB26-44E7-B7A2-2099E6A0F83E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DF37E-440C-47FC-8D87-368AE62100FA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619E67-12BD-4525-8D7D-FE27A1EDB1C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33AEC1-6A4A-48D8-BDA2-E4E789FA3E97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30D69-F410-4761-A72F-2865F365C28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7B324-6CF4-4573-A58B-7A2B9073AB51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9705FE3-9BB2-4966-9DE5-D67D657EAA7A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D6B398-AD8E-412A-93D8-FE0408A5060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2B7F02-73E9-403E-B153-618F80C6947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E0B93AC-D833-4E28-BCB5-255915A0A00F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5DA8273-A3CA-4A4E-9BDF-FAD9C74C0A89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9FA774-FC7D-4E16-B2CF-715A3EB763CA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585DD4-45AE-44DA-922C-83C2445C868D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FC2BA2-B83A-4CCB-945F-5392A5763B3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6BA7E03-D130-4D4A-B63A-42AB62E02561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5B714F-B813-45EE-B8B7-064F3A7A4CD1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91066-DDBA-46F1-A0FE-E1F12F2A2BFC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Perfect 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binary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inductive step: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the height of the tree is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, then assume that the number of nodes is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5364" name="Picture 4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5" y="2852738"/>
            <a:ext cx="7159625" cy="201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4"/>
          <p:cNvSpPr txBox="1">
            <a:spLocks noChangeArrowheads="1"/>
          </p:cNvSpPr>
          <p:nvPr/>
        </p:nvSpPr>
        <p:spPr bwMode="auto">
          <a:xfrm>
            <a:off x="1025525" y="3573463"/>
            <a:ext cx="338138" cy="4619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2400" i="1">
                <a:latin typeface="Times New Roman" pitchFamily="18" charset="0"/>
                <a:cs typeface="Times New Roman" pitchFamily="18" charset="0"/>
              </a:rPr>
              <a:t>h</a:t>
            </a:r>
          </a:p>
        </p:txBody>
      </p:sp>
      <p:sp>
        <p:nvSpPr>
          <p:cNvPr id="1536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19961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6" descr="a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527425"/>
            <a:ext cx="89646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3988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show that a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has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+ 1)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-4763" y="4098925"/>
            <a:ext cx="630238" cy="33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 + </a:t>
            </a:r>
            <a:r>
              <a:rPr lang="en-CA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1639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1477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5" descr="a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" y="3527425"/>
            <a:ext cx="8964613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39888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Using the recursive definition, both sub-trees are perfect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By assumption, each sub-tree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Therefore the total number of nodes is</a:t>
            </a:r>
          </a:p>
          <a:p>
            <a:pPr algn="ctr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+ 1 + (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chemeClr val="hlink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+ 2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168275" y="4202113"/>
            <a:ext cx="287338" cy="339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8704263" y="4208463"/>
            <a:ext cx="287337" cy="3381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sz="1600" i="1">
                <a:latin typeface="Times New Roman" pitchFamily="18" charset="0"/>
                <a:cs typeface="Times New Roman" pitchFamily="18" charset="0"/>
              </a:rPr>
              <a:t>h</a:t>
            </a:r>
            <a:endParaRPr lang="en-CA" altLang="en-US" sz="1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53076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Consequently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The statement is true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 and the truth of the statement for an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arbitrary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implies the truth of the statement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</a:p>
          <a:p>
            <a:pPr lvl="1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Therefore, by the process of mathematical induction, the statement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is true for all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≥ 0</a:t>
            </a:r>
          </a:p>
        </p:txBody>
      </p:sp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193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with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Arial" charset="0"/>
                <a:cs typeface="Arial" charset="0"/>
              </a:rPr>
              <a:t> nodes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Solving 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sz="2400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: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  <a:p>
            <a:pPr lvl="1" algn="ctr">
              <a:buFontTx/>
              <a:buNone/>
            </a:pP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 = 2</a:t>
            </a:r>
            <a:r>
              <a:rPr lang="en-US" altLang="en-US" sz="2400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baseline="30000" smtClean="0">
                <a:latin typeface="Times New Roman" pitchFamily="18" charset="0"/>
                <a:cs typeface="Arial" charset="0"/>
              </a:rPr>
              <a:t> + 1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  <a:p>
            <a:pPr lvl="1" algn="ctr">
              <a:buFontTx/>
              <a:buNone/>
            </a:pPr>
            <a:r>
              <a:rPr lang="en-US" altLang="en-US" sz="2400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+ 1) = 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</a:t>
            </a:r>
          </a:p>
          <a:p>
            <a:pPr lvl="1" algn="ctr">
              <a:buFontTx/>
              <a:buNone/>
            </a:pPr>
            <a:r>
              <a:rPr lang="en-US" altLang="en-US" sz="2400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= lg(</a:t>
            </a:r>
            <a:r>
              <a:rPr lang="en-US" altLang="en-US" sz="2400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smtClean="0">
                <a:latin typeface="Times New Roman" pitchFamily="18" charset="0"/>
                <a:cs typeface="Arial" charset="0"/>
              </a:rPr>
              <a:t> + 1) – 1</a:t>
            </a:r>
          </a:p>
        </p:txBody>
      </p:sp>
      <p:sp>
        <p:nvSpPr>
          <p:cNvPr id="1946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1311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Lemma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 =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</a:t>
            </a:r>
            <a:endParaRPr lang="en-US" altLang="en-US" sz="2400" smtClean="0">
              <a:latin typeface="Times New Roman" pitchFamily="18" charset="0"/>
              <a:cs typeface="Arial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300163" y="2852738"/>
          <a:ext cx="6672262" cy="124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4" imgW="4356000" imgH="812520" progId="Equation.DSMT4">
                  <p:embed/>
                </p:oleObj>
              </mc:Choice>
              <mc:Fallback>
                <p:oleObj name="Equation" r:id="rId4" imgW="435600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2852738"/>
                        <a:ext cx="6672262" cy="124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37762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Leaf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 (by induction):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, there is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1</a:t>
            </a:r>
            <a:r>
              <a:rPr lang="en-US" altLang="en-US" smtClean="0">
                <a:latin typeface="Arial" charset="0"/>
                <a:cs typeface="Arial" charset="0"/>
              </a:rPr>
              <a:t> leaf node.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Assume that 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 and observe that both sub-trees of 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Arial" charset="0"/>
                <a:cs typeface="Arial" charset="0"/>
              </a:rPr>
              <a:t> have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nodes.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Consequence:  Over half all nodes are leaf nodes: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665538" y="5035550"/>
          <a:ext cx="1322387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Equation" r:id="rId4" imgW="736560" imgH="419040" progId="Equation.DSMT4">
                  <p:embed/>
                </p:oleObj>
              </mc:Choice>
              <mc:Fallback>
                <p:oleObj name="Equation" r:id="rId4" imgW="7365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5538" y="5035550"/>
                        <a:ext cx="1322387" cy="75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62088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The Average Depth of a Node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Consequence: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50-50 chance that a randomly selected node is a leaf node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average depth of a node in a perfect binary tree is</a:t>
            </a:r>
          </a:p>
        </p:txBody>
      </p:sp>
      <p:graphicFrame>
        <p:nvGraphicFramePr>
          <p:cNvPr id="102405" name="Object 3"/>
          <p:cNvGraphicFramePr>
            <a:graphicFrameLocks noChangeAspect="1"/>
          </p:cNvGraphicFramePr>
          <p:nvPr/>
        </p:nvGraphicFramePr>
        <p:xfrm>
          <a:off x="2328863" y="4427538"/>
          <a:ext cx="5122862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4" imgW="3352680" imgH="1015920" progId="Equation.DSMT4">
                  <p:embed/>
                </p:oleObj>
              </mc:Choice>
              <mc:Fallback>
                <p:oleObj name="Equation" r:id="rId4" imgW="3352680" imgH="1015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27538"/>
                        <a:ext cx="5122862" cy="155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7" name="Picture 4" descr="aaa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082925"/>
            <a:ext cx="66611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78725" y="2982913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3079" name="Text Box 6"/>
          <p:cNvSpPr txBox="1">
            <a:spLocks noChangeArrowheads="1"/>
          </p:cNvSpPr>
          <p:nvPr/>
        </p:nvSpPr>
        <p:spPr bwMode="auto">
          <a:xfrm>
            <a:off x="7578725" y="33988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80" name="Text Box 6"/>
          <p:cNvSpPr txBox="1">
            <a:spLocks noChangeArrowheads="1"/>
          </p:cNvSpPr>
          <p:nvPr/>
        </p:nvSpPr>
        <p:spPr bwMode="auto">
          <a:xfrm>
            <a:off x="7578725" y="31892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81" name="Text Box 6"/>
          <p:cNvSpPr txBox="1">
            <a:spLocks noChangeArrowheads="1"/>
          </p:cNvSpPr>
          <p:nvPr/>
        </p:nvSpPr>
        <p:spPr bwMode="auto">
          <a:xfrm>
            <a:off x="7578725" y="36083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3082" name="Text Box 6"/>
          <p:cNvSpPr txBox="1">
            <a:spLocks noChangeArrowheads="1"/>
          </p:cNvSpPr>
          <p:nvPr/>
        </p:nvSpPr>
        <p:spPr bwMode="auto">
          <a:xfrm>
            <a:off x="7578725" y="38179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83" name="Text Box 6"/>
          <p:cNvSpPr txBox="1">
            <a:spLocks noChangeArrowheads="1"/>
          </p:cNvSpPr>
          <p:nvPr/>
        </p:nvSpPr>
        <p:spPr bwMode="auto">
          <a:xfrm>
            <a:off x="7578725" y="40274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3084" name="Text Box 6"/>
          <p:cNvSpPr txBox="1">
            <a:spLocks noChangeArrowheads="1"/>
          </p:cNvSpPr>
          <p:nvPr/>
        </p:nvSpPr>
        <p:spPr bwMode="auto">
          <a:xfrm>
            <a:off x="8305800" y="2982913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3085" name="Text Box 6"/>
          <p:cNvSpPr txBox="1">
            <a:spLocks noChangeArrowheads="1"/>
          </p:cNvSpPr>
          <p:nvPr/>
        </p:nvSpPr>
        <p:spPr bwMode="auto">
          <a:xfrm>
            <a:off x="8305800" y="339883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3086" name="Text Box 6"/>
          <p:cNvSpPr txBox="1">
            <a:spLocks noChangeArrowheads="1"/>
          </p:cNvSpPr>
          <p:nvPr/>
        </p:nvSpPr>
        <p:spPr bwMode="auto">
          <a:xfrm>
            <a:off x="8305800" y="3189288"/>
            <a:ext cx="298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3087" name="Text Box 6"/>
          <p:cNvSpPr txBox="1">
            <a:spLocks noChangeArrowheads="1"/>
          </p:cNvSpPr>
          <p:nvPr/>
        </p:nvSpPr>
        <p:spPr bwMode="auto">
          <a:xfrm>
            <a:off x="8316913" y="3608388"/>
            <a:ext cx="2873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3088" name="Text Box 6"/>
          <p:cNvSpPr txBox="1">
            <a:spLocks noChangeArrowheads="1"/>
          </p:cNvSpPr>
          <p:nvPr/>
        </p:nvSpPr>
        <p:spPr bwMode="auto">
          <a:xfrm>
            <a:off x="8215313" y="3817938"/>
            <a:ext cx="388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16</a:t>
            </a:r>
          </a:p>
        </p:txBody>
      </p:sp>
      <p:sp>
        <p:nvSpPr>
          <p:cNvPr id="3089" name="Text Box 6"/>
          <p:cNvSpPr txBox="1">
            <a:spLocks noChangeArrowheads="1"/>
          </p:cNvSpPr>
          <p:nvPr/>
        </p:nvSpPr>
        <p:spPr bwMode="auto">
          <a:xfrm>
            <a:off x="8215313" y="4027488"/>
            <a:ext cx="38893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r>
              <a:rPr lang="en-US" altLang="en-US" sz="1600">
                <a:latin typeface="Times New Roman" pitchFamily="18" charset="0"/>
                <a:cs typeface="Times New Roman" pitchFamily="18" charset="0"/>
              </a:rPr>
              <a:t>32</a:t>
            </a:r>
          </a:p>
        </p:txBody>
      </p:sp>
      <p:sp>
        <p:nvSpPr>
          <p:cNvPr id="3090" name="Text Box 6"/>
          <p:cNvSpPr txBox="1">
            <a:spLocks noChangeArrowheads="1"/>
          </p:cNvSpPr>
          <p:nvPr/>
        </p:nvSpPr>
        <p:spPr bwMode="auto">
          <a:xfrm>
            <a:off x="7340600" y="2708275"/>
            <a:ext cx="7651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 b="1"/>
              <a:t>Depth</a:t>
            </a:r>
          </a:p>
        </p:txBody>
      </p:sp>
      <p:sp>
        <p:nvSpPr>
          <p:cNvPr id="3091" name="Text Box 6"/>
          <p:cNvSpPr txBox="1">
            <a:spLocks noChangeArrowheads="1"/>
          </p:cNvSpPr>
          <p:nvPr/>
        </p:nvSpPr>
        <p:spPr bwMode="auto">
          <a:xfrm>
            <a:off x="8062913" y="2709863"/>
            <a:ext cx="776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altLang="en-US" sz="1600" b="1"/>
              <a:t>Count</a:t>
            </a:r>
          </a:p>
        </p:txBody>
      </p:sp>
      <p:sp>
        <p:nvSpPr>
          <p:cNvPr id="20" name="Oval 19"/>
          <p:cNvSpPr/>
          <p:nvPr/>
        </p:nvSpPr>
        <p:spPr>
          <a:xfrm>
            <a:off x="2257425" y="5003800"/>
            <a:ext cx="863600" cy="431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420813" y="5340350"/>
            <a:ext cx="917575" cy="4953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4" name="TextBox 22"/>
          <p:cNvSpPr txBox="1">
            <a:spLocks noChangeArrowheads="1"/>
          </p:cNvSpPr>
          <p:nvPr/>
        </p:nvSpPr>
        <p:spPr bwMode="auto">
          <a:xfrm>
            <a:off x="312738" y="5867400"/>
            <a:ext cx="19542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Number of nodes</a:t>
            </a:r>
          </a:p>
        </p:txBody>
      </p:sp>
      <p:sp>
        <p:nvSpPr>
          <p:cNvPr id="24" name="Oval 23"/>
          <p:cNvSpPr/>
          <p:nvPr/>
        </p:nvSpPr>
        <p:spPr>
          <a:xfrm>
            <a:off x="2230438" y="4356100"/>
            <a:ext cx="863600" cy="75088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1681163" y="4687888"/>
            <a:ext cx="576262" cy="1587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TextBox 28"/>
          <p:cNvSpPr txBox="1">
            <a:spLocks noChangeArrowheads="1"/>
          </p:cNvSpPr>
          <p:nvPr/>
        </p:nvSpPr>
        <p:spPr bwMode="auto">
          <a:xfrm>
            <a:off x="385763" y="4356100"/>
            <a:ext cx="13001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CA" altLang="en-US"/>
              <a:t>Sum of the</a:t>
            </a:r>
          </a:p>
          <a:p>
            <a:pPr algn="ctr" eaLnBrk="1" hangingPunct="1"/>
            <a:r>
              <a:rPr lang="en-CA" altLang="en-US"/>
              <a:t>depths</a:t>
            </a:r>
          </a:p>
        </p:txBody>
      </p:sp>
      <p:sp>
        <p:nvSpPr>
          <p:cNvPr id="3098" name="TextBox 2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5.2.2.4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52608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Perfect binary trees are considered to be the </a:t>
            </a:r>
            <a:r>
              <a:rPr lang="en-US" altLang="en-US" i="1" smtClean="0">
                <a:latin typeface="Arial" charset="0"/>
                <a:cs typeface="Arial" charset="0"/>
              </a:rPr>
              <a:t>ideal</a:t>
            </a:r>
            <a:r>
              <a:rPr lang="en-US" altLang="en-US" smtClean="0">
                <a:latin typeface="Arial" charset="0"/>
                <a:cs typeface="Arial" charset="0"/>
              </a:rPr>
              <a:t> case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and average depth are both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attempt to find trees which are as close as possible to perfect binary trees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5.2.3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28171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defined perfect binary trees and discussed: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number of nodes:	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height:	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+ 1)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number of leaves:	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Half the nodes are leaves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Average depth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an ideal case</a:t>
            </a:r>
          </a:p>
        </p:txBody>
      </p:sp>
    </p:spTree>
    <p:extLst>
      <p:ext uri="{BB962C8B-B14F-4D97-AF65-F5344CB8AC3E}">
        <p14:creationId xmlns:p14="http://schemas.microsoft.com/office/powerpoint/2010/main" val="427865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Introducing perfect binary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Definitions and examples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Number of nodes: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Logarithmic height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Number of leaf nodes: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96421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Standard definition: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is a binary tree where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All leaf nodes have the same depth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All other nodes are full</a:t>
            </a:r>
          </a:p>
        </p:txBody>
      </p:sp>
      <p:pic>
        <p:nvPicPr>
          <p:cNvPr id="9220" name="Picture 4" descr="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3068638"/>
            <a:ext cx="67691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827088" y="4202113"/>
            <a:ext cx="6492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922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40435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Recursive definition: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  <a:r>
              <a:rPr lang="en-US" altLang="en-US" smtClean="0">
                <a:latin typeface="Arial" charset="0"/>
                <a:cs typeface="Arial" charset="0"/>
              </a:rPr>
              <a:t> is perfect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binary tree with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&gt; 0</a:t>
            </a:r>
            <a:r>
              <a:rPr lang="en-US" altLang="en-US" smtClean="0">
                <a:latin typeface="Arial" charset="0"/>
                <a:cs typeface="Arial" charset="0"/>
              </a:rPr>
              <a:t> is a perfect if both sub-trees are prefect binary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1024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0101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Examples</a:t>
            </a:r>
            <a:endParaRPr lang="en-US" altLang="en-US" sz="4800" dirty="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Perfect binary trees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0, 1, 2, 3 </a:t>
            </a:r>
            <a:r>
              <a:rPr lang="en-US" altLang="en-US" smtClean="0">
                <a:latin typeface="Arial" charset="0"/>
                <a:cs typeface="Arial" charset="0"/>
              </a:rPr>
              <a:t>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11268" name="Picture 4" descr="perfect_binary_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33513"/>
            <a:ext cx="4608512" cy="378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28095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Examples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7188" indent="-357188">
              <a:buNone/>
            </a:pPr>
            <a:r>
              <a:rPr lang="en-CA" dirty="0" smtClean="0"/>
              <a:t>	Perfect binary trees of height </a:t>
            </a:r>
            <a:r>
              <a:rPr lang="en-CA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3</a:t>
            </a:r>
            <a:r>
              <a:rPr lang="en-CA" dirty="0" smtClean="0"/>
              <a:t> and </a:t>
            </a:r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CA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lvl="1"/>
            <a:r>
              <a:rPr lang="en-CA" dirty="0" smtClean="0"/>
              <a:t>Note they’re the wrong-way up…</a:t>
            </a: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buNone/>
            </a:pPr>
            <a:endParaRPr lang="en-C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http://pythoner.org/static/upload/20120910/wiki_793_1347246276.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280866"/>
            <a:ext cx="5489848" cy="446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152" y="2280866"/>
            <a:ext cx="54864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dwharder\Desktop\a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580112" y="3822541"/>
            <a:ext cx="3410236" cy="2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6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Theorems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now look at four theorems that describe the properties of perfect binary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perfect tree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height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are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leaf nodes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average depth of a node is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endParaRPr lang="en-US" altLang="en-US" baseline="30000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results of these theorems will allow us to determine the optimal run-time properties of operations on binary 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394926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Theorem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perfect binary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has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Proof: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use mathematical induction:</a:t>
            </a: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Show that it is true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0</a:t>
            </a: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Assume it is true for an arbitrary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endParaRPr lang="en-US" altLang="en-US" i="1" smtClean="0">
              <a:latin typeface="Arial" charset="0"/>
              <a:cs typeface="Arial" charset="0"/>
            </a:endParaRPr>
          </a:p>
          <a:p>
            <a:pPr marL="1257300" lvl="2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Show that the truth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 </a:t>
            </a:r>
            <a:r>
              <a:rPr lang="en-US" altLang="en-US" smtClean="0">
                <a:latin typeface="Arial" charset="0"/>
                <a:cs typeface="Arial" charset="0"/>
              </a:rPr>
              <a:t>implies the truth for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+ 1</a:t>
            </a: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9579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solidFill>
                  <a:srgbClr val="00000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 Nodes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base case: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When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smtClean="0">
                <a:latin typeface="Arial" charset="0"/>
                <a:cs typeface="Arial" charset="0"/>
              </a:rPr>
              <a:t> we have a single node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=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formula is correct: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baseline="30000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0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 =</a:t>
            </a:r>
            <a:r>
              <a:rPr lang="en-US" altLang="en-US" smtClean="0">
                <a:solidFill>
                  <a:schemeClr val="accent2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1</a:t>
            </a: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 dirty="0" smtClean="0"/>
              <a:t>5.2.2.1</a:t>
            </a:r>
            <a:endParaRPr lang="en-CA" altLang="en-US" dirty="0"/>
          </a:p>
        </p:txBody>
      </p:sp>
    </p:spTree>
    <p:extLst>
      <p:ext uri="{BB962C8B-B14F-4D97-AF65-F5344CB8AC3E}">
        <p14:creationId xmlns:p14="http://schemas.microsoft.com/office/powerpoint/2010/main" val="115607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13442</TotalTime>
  <Words>214</Words>
  <Application>Microsoft Office PowerPoint</Application>
  <PresentationFormat>On-screen Show (4:3)</PresentationFormat>
  <Paragraphs>167</Paragraphs>
  <Slides>20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Equation</vt:lpstr>
      <vt:lpstr>PowerPoint Presentation</vt:lpstr>
      <vt:lpstr>Outline</vt:lpstr>
      <vt:lpstr>Definition</vt:lpstr>
      <vt:lpstr>Definition</vt:lpstr>
      <vt:lpstr>Examples</vt:lpstr>
      <vt:lpstr>Examples</vt:lpstr>
      <vt:lpstr>Theorems</vt:lpstr>
      <vt:lpstr>2h + 1 – 1 Nodes</vt:lpstr>
      <vt:lpstr>2h + 1 – 1 Nodes</vt:lpstr>
      <vt:lpstr>2h + 1 – 1 Nodes</vt:lpstr>
      <vt:lpstr>2h + 1 – 1 Nodes</vt:lpstr>
      <vt:lpstr>2h + 1 – 1 Nodes</vt:lpstr>
      <vt:lpstr>2h + 1 – 1 Nodes</vt:lpstr>
      <vt:lpstr>Logarithmic Height</vt:lpstr>
      <vt:lpstr>Logarithmic Height</vt:lpstr>
      <vt:lpstr>2h Leaf Nodes</vt:lpstr>
      <vt:lpstr>The Average Depth of a Node</vt:lpstr>
      <vt:lpstr>Applications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459</cp:revision>
  <dcterms:created xsi:type="dcterms:W3CDTF">2009-09-11T23:00:44Z</dcterms:created>
  <dcterms:modified xsi:type="dcterms:W3CDTF">2014-04-14T16:01:25Z</dcterms:modified>
</cp:coreProperties>
</file>